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58" r:id="rId6"/>
    <p:sldId id="261" r:id="rId7"/>
    <p:sldId id="262" r:id="rId8"/>
    <p:sldId id="263" r:id="rId9"/>
    <p:sldId id="264" r:id="rId10"/>
    <p:sldId id="265" r:id="rId11"/>
    <p:sldId id="266"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888CB-A8C7-FEB1-B66F-CBA601813CD2}" v="1" dt="2025-11-04T18:03:19.684"/>
    <p1510:client id="{8751C6DE-8FE8-DC6D-7225-280CBE7B0B64}" v="66" dt="2025-11-05T20:45:36.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22C04-8BFC-4D64-B0C3-198D140925E5}" type="datetimeFigureOut">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F2A50-79AF-4E27-9C53-2F8F759C0759}" type="slidenum">
              <a:t>‹#›</a:t>
            </a:fld>
            <a:endParaRPr lang="en-US"/>
          </a:p>
        </p:txBody>
      </p:sp>
    </p:spTree>
    <p:extLst>
      <p:ext uri="{BB962C8B-B14F-4D97-AF65-F5344CB8AC3E}">
        <p14:creationId xmlns:p14="http://schemas.microsoft.com/office/powerpoint/2010/main" val="40719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529"/>
                </a:solidFill>
              </a:rPr>
              <a:t>Founded in 1980 as Franklin County Residential Services, Boundless has grown from a modest, centralized organization into a dynamic family of nonprofits engaged with I/DD and behavioral health communities across the state. From residential support and vocational habilitation to primary care and behavioral health, our approach to whole-person care celebrates each individual and empowers them to become active participants in the communities where they live, work, and play.</a:t>
            </a:r>
            <a:endParaRPr lang="en-US"/>
          </a:p>
        </p:txBody>
      </p:sp>
      <p:sp>
        <p:nvSpPr>
          <p:cNvPr id="4" name="Slide Number Placeholder 3"/>
          <p:cNvSpPr>
            <a:spLocks noGrp="1"/>
          </p:cNvSpPr>
          <p:nvPr>
            <p:ph type="sldNum" sz="quarter" idx="5"/>
          </p:nvPr>
        </p:nvSpPr>
        <p:spPr/>
        <p:txBody>
          <a:bodyPr/>
          <a:lstStyle/>
          <a:p>
            <a:fld id="{F1DF2A50-79AF-4E27-9C53-2F8F759C0759}" type="slidenum">
              <a:t>2</a:t>
            </a:fld>
            <a:endParaRPr lang="en-US"/>
          </a:p>
        </p:txBody>
      </p:sp>
    </p:spTree>
    <p:extLst>
      <p:ext uri="{BB962C8B-B14F-4D97-AF65-F5344CB8AC3E}">
        <p14:creationId xmlns:p14="http://schemas.microsoft.com/office/powerpoint/2010/main" val="102395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FA37EEE-054E-4501-BE00-47199C5F05B9}"/>
              </a:ext>
            </a:extLst>
          </p:cNvPr>
          <p:cNvSpPr/>
          <p:nvPr userDrawn="1"/>
        </p:nvSpPr>
        <p:spPr>
          <a:xfrm>
            <a:off x="0" y="0"/>
            <a:ext cx="121920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C7BD8-4AD1-4877-9D41-5D824982A877}"/>
              </a:ext>
            </a:extLst>
          </p:cNvPr>
          <p:cNvSpPr>
            <a:spLocks noGrp="1"/>
          </p:cNvSpPr>
          <p:nvPr>
            <p:ph type="ctrTitle"/>
          </p:nvPr>
        </p:nvSpPr>
        <p:spPr>
          <a:xfrm>
            <a:off x="985787" y="1103113"/>
            <a:ext cx="102204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19E61C-1267-4200-B5E7-BF8270AF7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Picture 13">
            <a:extLst>
              <a:ext uri="{FF2B5EF4-FFF2-40B4-BE49-F238E27FC236}">
                <a16:creationId xmlns:a16="http://schemas.microsoft.com/office/drawing/2014/main" id="{FBF5FAC7-D7A9-4FF4-8526-3D8931E02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7184" y="5526289"/>
            <a:ext cx="2837632" cy="981668"/>
          </a:xfrm>
          <a:prstGeom prst="rect">
            <a:avLst/>
          </a:prstGeom>
        </p:spPr>
      </p:pic>
    </p:spTree>
    <p:extLst>
      <p:ext uri="{BB962C8B-B14F-4D97-AF65-F5344CB8AC3E}">
        <p14:creationId xmlns:p14="http://schemas.microsoft.com/office/powerpoint/2010/main" val="14441603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losing Slide">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FA37EEE-054E-4501-BE00-47199C5F05B9}"/>
              </a:ext>
            </a:extLst>
          </p:cNvPr>
          <p:cNvSpPr/>
          <p:nvPr userDrawn="1"/>
        </p:nvSpPr>
        <p:spPr>
          <a:xfrm>
            <a:off x="-1" y="0"/>
            <a:ext cx="12192000" cy="525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C7BD8-4AD1-4877-9D41-5D824982A877}"/>
              </a:ext>
            </a:extLst>
          </p:cNvPr>
          <p:cNvSpPr>
            <a:spLocks noGrp="1"/>
          </p:cNvSpPr>
          <p:nvPr>
            <p:ph type="ctrTitle"/>
          </p:nvPr>
        </p:nvSpPr>
        <p:spPr>
          <a:xfrm>
            <a:off x="985786" y="503038"/>
            <a:ext cx="102204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19E61C-1267-4200-B5E7-BF8270AF7571}"/>
              </a:ext>
            </a:extLst>
          </p:cNvPr>
          <p:cNvSpPr>
            <a:spLocks noGrp="1"/>
          </p:cNvSpPr>
          <p:nvPr>
            <p:ph type="subTitle" idx="1" hasCustomPrompt="1"/>
          </p:nvPr>
        </p:nvSpPr>
        <p:spPr>
          <a:xfrm>
            <a:off x="1523999" y="3759202"/>
            <a:ext cx="9144000" cy="804766"/>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www.iamboundless.org</a:t>
            </a:r>
          </a:p>
        </p:txBody>
      </p:sp>
      <p:pic>
        <p:nvPicPr>
          <p:cNvPr id="14" name="Picture 13">
            <a:extLst>
              <a:ext uri="{FF2B5EF4-FFF2-40B4-BE49-F238E27FC236}">
                <a16:creationId xmlns:a16="http://schemas.microsoft.com/office/drawing/2014/main" id="{FBF5FAC7-D7A9-4FF4-8526-3D8931E02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7184" y="5526289"/>
            <a:ext cx="2837632" cy="981668"/>
          </a:xfrm>
          <a:prstGeom prst="rect">
            <a:avLst/>
          </a:prstGeom>
        </p:spPr>
      </p:pic>
    </p:spTree>
    <p:extLst>
      <p:ext uri="{BB962C8B-B14F-4D97-AF65-F5344CB8AC3E}">
        <p14:creationId xmlns:p14="http://schemas.microsoft.com/office/powerpoint/2010/main" val="228625022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E4B191-24E2-4221-A1BE-DF4929C8F31A}"/>
              </a:ext>
            </a:extLst>
          </p:cNvPr>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CF151-0DE2-4733-A95B-5482CF6A6AB3}"/>
              </a:ext>
            </a:extLst>
          </p:cNvPr>
          <p:cNvSpPr>
            <a:spLocks noGrp="1"/>
          </p:cNvSpPr>
          <p:nvPr>
            <p:ph type="title"/>
          </p:nvPr>
        </p:nvSpPr>
        <p:spPr>
          <a:no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8831B3-DFFF-49EE-8B74-1C619E849063}"/>
              </a:ext>
            </a:extLst>
          </p:cNvPr>
          <p:cNvSpPr>
            <a:spLocks noGrp="1"/>
          </p:cNvSpPr>
          <p:nvPr>
            <p:ph idx="1"/>
          </p:nvPr>
        </p:nvSpPr>
        <p:spPr>
          <a:xfrm>
            <a:off x="838200" y="2055812"/>
            <a:ext cx="10515600" cy="45888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954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E4B191-24E2-4221-A1BE-DF4929C8F31A}"/>
              </a:ext>
            </a:extLst>
          </p:cNvPr>
          <p:cNvSpPr/>
          <p:nvPr userDrawn="1"/>
        </p:nvSpPr>
        <p:spPr>
          <a:xfrm>
            <a:off x="0" y="0"/>
            <a:ext cx="12192000" cy="16906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2CF151-0DE2-4733-A95B-5482CF6A6AB3}"/>
              </a:ext>
            </a:extLst>
          </p:cNvPr>
          <p:cNvSpPr>
            <a:spLocks noGrp="1"/>
          </p:cNvSpPr>
          <p:nvPr>
            <p:ph type="title"/>
          </p:nvPr>
        </p:nvSpPr>
        <p:spPr>
          <a:no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8831B3-DFFF-49EE-8B74-1C619E849063}"/>
              </a:ext>
            </a:extLst>
          </p:cNvPr>
          <p:cNvSpPr>
            <a:spLocks noGrp="1"/>
          </p:cNvSpPr>
          <p:nvPr>
            <p:ph idx="1"/>
          </p:nvPr>
        </p:nvSpPr>
        <p:spPr>
          <a:xfrm>
            <a:off x="838200" y="2055812"/>
            <a:ext cx="10515600" cy="45888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09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CF151-0DE2-4733-A95B-5482CF6A6AB3}"/>
              </a:ext>
            </a:extLst>
          </p:cNvPr>
          <p:cNvSpPr>
            <a:spLocks noGrp="1"/>
          </p:cNvSpPr>
          <p:nvPr>
            <p:ph type="title"/>
          </p:nvPr>
        </p:nvSpPr>
        <p:spPr>
          <a:xfrm>
            <a:off x="838200" y="730249"/>
            <a:ext cx="10515600" cy="1325563"/>
          </a:xfrm>
          <a:noFill/>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8831B3-DFFF-49EE-8B74-1C619E849063}"/>
              </a:ext>
            </a:extLst>
          </p:cNvPr>
          <p:cNvSpPr>
            <a:spLocks noGrp="1"/>
          </p:cNvSpPr>
          <p:nvPr>
            <p:ph idx="1"/>
          </p:nvPr>
        </p:nvSpPr>
        <p:spPr>
          <a:xfrm>
            <a:off x="838200" y="2055812"/>
            <a:ext cx="10515600" cy="45888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602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EF82DD-F4B8-4314-AA32-071DF8FBBC8E}"/>
              </a:ext>
            </a:extLst>
          </p:cNvPr>
          <p:cNvSpPr/>
          <p:nvPr userDrawn="1"/>
        </p:nvSpPr>
        <p:spPr>
          <a:xfrm>
            <a:off x="0" y="-1"/>
            <a:ext cx="12192000" cy="4589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3D156-9769-4EFC-A2B1-591039EAD5E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38F31F33-3EDD-45B3-A79A-A83532B14D7E}"/>
              </a:ext>
            </a:extLst>
          </p:cNvPr>
          <p:cNvSpPr>
            <a:spLocks noGrp="1"/>
          </p:cNvSpPr>
          <p:nvPr>
            <p:ph type="body" idx="1"/>
          </p:nvPr>
        </p:nvSpPr>
        <p:spPr>
          <a:xfrm>
            <a:off x="831850" y="4736306"/>
            <a:ext cx="10515600" cy="135334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7530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A57720-4B97-42D0-9E52-C784DEE59223}"/>
              </a:ext>
            </a:extLst>
          </p:cNvPr>
          <p:cNvSpPr/>
          <p:nvPr userDrawn="1"/>
        </p:nvSpPr>
        <p:spPr>
          <a:xfrm>
            <a:off x="0" y="0"/>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53886-C968-4D48-AE65-9B72006CCE83}"/>
              </a:ext>
            </a:extLst>
          </p:cNvPr>
          <p:cNvSpPr>
            <a:spLocks noGrp="1"/>
          </p:cNvSpPr>
          <p:nvPr>
            <p:ph type="title"/>
          </p:nvPr>
        </p:nvSpPr>
        <p:spPr>
          <a:xfrm>
            <a:off x="542926" y="365125"/>
            <a:ext cx="10812462"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173FD-87A9-4EB2-8670-F500C3530879}"/>
              </a:ext>
            </a:extLst>
          </p:cNvPr>
          <p:cNvSpPr>
            <a:spLocks noGrp="1"/>
          </p:cNvSpPr>
          <p:nvPr>
            <p:ph type="body" idx="1"/>
          </p:nvPr>
        </p:nvSpPr>
        <p:spPr>
          <a:xfrm>
            <a:off x="542926" y="1681163"/>
            <a:ext cx="4900611"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2B60CB-A6B9-44B7-8151-23ACBA120C9B}"/>
              </a:ext>
            </a:extLst>
          </p:cNvPr>
          <p:cNvSpPr>
            <a:spLocks noGrp="1"/>
          </p:cNvSpPr>
          <p:nvPr>
            <p:ph sz="half" idx="2"/>
          </p:nvPr>
        </p:nvSpPr>
        <p:spPr>
          <a:xfrm>
            <a:off x="542926" y="2664618"/>
            <a:ext cx="4900611" cy="35345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9B749E-DC8B-47ED-8276-8C98EC20F441}"/>
              </a:ext>
            </a:extLst>
          </p:cNvPr>
          <p:cNvSpPr>
            <a:spLocks noGrp="1"/>
          </p:cNvSpPr>
          <p:nvPr>
            <p:ph type="body" sz="quarter" idx="3"/>
          </p:nvPr>
        </p:nvSpPr>
        <p:spPr>
          <a:xfrm>
            <a:off x="5443537" y="1690688"/>
            <a:ext cx="5911852"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46C6CC-DC8C-4EB6-877C-FC895D22C607}"/>
              </a:ext>
            </a:extLst>
          </p:cNvPr>
          <p:cNvSpPr>
            <a:spLocks noGrp="1"/>
          </p:cNvSpPr>
          <p:nvPr>
            <p:ph sz="quarter" idx="4"/>
          </p:nvPr>
        </p:nvSpPr>
        <p:spPr>
          <a:xfrm>
            <a:off x="5443537" y="2664618"/>
            <a:ext cx="5911851" cy="3534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781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E712-D646-465D-B024-F1E33F8CE4EB}"/>
              </a:ext>
            </a:extLst>
          </p:cNvPr>
          <p:cNvSpPr>
            <a:spLocks noGrp="1"/>
          </p:cNvSpPr>
          <p:nvPr>
            <p:ph type="title" hasCustomPrompt="1"/>
          </p:nvPr>
        </p:nvSpPr>
        <p:spPr>
          <a:xfrm>
            <a:off x="1052512" y="635794"/>
            <a:ext cx="10515600" cy="5543550"/>
          </a:xfrm>
        </p:spPr>
        <p:txBody>
          <a:bodyPr>
            <a:noAutofit/>
          </a:bodyPr>
          <a:lstStyle>
            <a:lvl1pPr algn="ctr">
              <a:defRPr sz="8800" b="0" i="1">
                <a:solidFill>
                  <a:schemeClr val="bg1"/>
                </a:solidFill>
                <a:latin typeface="Cabin" panose="020B0803050202020004" pitchFamily="34" charset="0"/>
              </a:defRPr>
            </a:lvl1pPr>
          </a:lstStyle>
          <a:p>
            <a:r>
              <a:rPr lang="en-US"/>
              <a:t>“This is a great slide to use for a quote.”</a:t>
            </a:r>
          </a:p>
        </p:txBody>
      </p:sp>
    </p:spTree>
    <p:extLst>
      <p:ext uri="{BB962C8B-B14F-4D97-AF65-F5344CB8AC3E}">
        <p14:creationId xmlns:p14="http://schemas.microsoft.com/office/powerpoint/2010/main" val="190153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6D75-E1B1-4DAE-9C9E-FD3809B71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0643B-3277-4D40-AEB2-17BF58A2E67F}"/>
              </a:ext>
            </a:extLst>
          </p:cNvPr>
          <p:cNvSpPr>
            <a:spLocks noGrp="1"/>
          </p:cNvSpPr>
          <p:nvPr>
            <p:ph type="pic" idx="1"/>
          </p:nvPr>
        </p:nvSpPr>
        <p:spPr>
          <a:xfrm>
            <a:off x="5240338" y="109220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0DCDC7-EFE4-4AAF-B270-F7ADD81A2670}"/>
              </a:ext>
            </a:extLst>
          </p:cNvPr>
          <p:cNvSpPr>
            <a:spLocks noGrp="1"/>
          </p:cNvSpPr>
          <p:nvPr>
            <p:ph type="body" sz="half" idx="2"/>
          </p:nvPr>
        </p:nvSpPr>
        <p:spPr>
          <a:xfrm>
            <a:off x="839788" y="2321718"/>
            <a:ext cx="3932237" cy="3547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0BACB85D-F183-4219-BE3B-DF4A07BC2558}"/>
              </a:ext>
            </a:extLst>
          </p:cNvPr>
          <p:cNvSpPr/>
          <p:nvPr userDrawn="1"/>
        </p:nvSpPr>
        <p:spPr>
          <a:xfrm>
            <a:off x="5240338" y="6200774"/>
            <a:ext cx="6172200" cy="4000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01687D-838B-4EB9-AC1D-41788E4579FE}"/>
              </a:ext>
            </a:extLst>
          </p:cNvPr>
          <p:cNvSpPr/>
          <p:nvPr userDrawn="1"/>
        </p:nvSpPr>
        <p:spPr>
          <a:xfrm>
            <a:off x="5240338" y="457200"/>
            <a:ext cx="6172200" cy="4000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36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with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C6840B-D6FC-4188-BE40-B4472591F0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788" y="-167425"/>
            <a:ext cx="15820980" cy="8899301"/>
          </a:xfrm>
          <a:prstGeom prst="rect">
            <a:avLst/>
          </a:prstGeom>
        </p:spPr>
      </p:pic>
      <p:sp>
        <p:nvSpPr>
          <p:cNvPr id="2" name="Title 1">
            <a:extLst>
              <a:ext uri="{FF2B5EF4-FFF2-40B4-BE49-F238E27FC236}">
                <a16:creationId xmlns:a16="http://schemas.microsoft.com/office/drawing/2014/main" id="{D24B6D75-E1B1-4DAE-9C9E-FD3809B71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5F0DCDC7-EFE4-4AAF-B270-F7ADD81A2670}"/>
              </a:ext>
            </a:extLst>
          </p:cNvPr>
          <p:cNvSpPr>
            <a:spLocks noGrp="1"/>
          </p:cNvSpPr>
          <p:nvPr>
            <p:ph type="body" sz="half" idx="2"/>
          </p:nvPr>
        </p:nvSpPr>
        <p:spPr>
          <a:xfrm>
            <a:off x="839788" y="2321718"/>
            <a:ext cx="3932237" cy="3547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Rectangle 7">
            <a:extLst>
              <a:ext uri="{FF2B5EF4-FFF2-40B4-BE49-F238E27FC236}">
                <a16:creationId xmlns:a16="http://schemas.microsoft.com/office/drawing/2014/main" id="{0BACB85D-F183-4219-BE3B-DF4A07BC2558}"/>
              </a:ext>
            </a:extLst>
          </p:cNvPr>
          <p:cNvSpPr/>
          <p:nvPr userDrawn="1"/>
        </p:nvSpPr>
        <p:spPr>
          <a:xfrm>
            <a:off x="5240338" y="6200774"/>
            <a:ext cx="6407532" cy="4000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701687D-838B-4EB9-AC1D-41788E4579FE}"/>
              </a:ext>
            </a:extLst>
          </p:cNvPr>
          <p:cNvSpPr/>
          <p:nvPr userDrawn="1"/>
        </p:nvSpPr>
        <p:spPr>
          <a:xfrm>
            <a:off x="5240338" y="457200"/>
            <a:ext cx="6172200" cy="4000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07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CA2AF0-248C-4A1C-ADD0-921AFC01C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ED068C-32FC-404E-84A4-E6ED496491ED}"/>
              </a:ext>
            </a:extLst>
          </p:cNvPr>
          <p:cNvSpPr>
            <a:spLocks noGrp="1"/>
          </p:cNvSpPr>
          <p:nvPr>
            <p:ph type="body" idx="1"/>
          </p:nvPr>
        </p:nvSpPr>
        <p:spPr>
          <a:xfrm>
            <a:off x="838200" y="1839692"/>
            <a:ext cx="10515600" cy="43825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57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63" r:id="rId5"/>
    <p:sldLayoutId id="2147483665" r:id="rId6"/>
    <p:sldLayoutId id="2147483666" r:id="rId7"/>
    <p:sldLayoutId id="2147483669" r:id="rId8"/>
    <p:sldLayoutId id="2147483673" r:id="rId9"/>
    <p:sldLayoutId id="2147483672" r:id="rId10"/>
  </p:sldLayoutIdLst>
  <p:txStyles>
    <p:titleStyle>
      <a:lvl1pPr algn="l" defTabSz="914400" rtl="0" eaLnBrk="1" latinLnBrk="0" hangingPunct="1">
        <a:lnSpc>
          <a:spcPct val="90000"/>
        </a:lnSpc>
        <a:spcBef>
          <a:spcPct val="0"/>
        </a:spcBef>
        <a:buNone/>
        <a:defRPr sz="4400" kern="1200">
          <a:solidFill>
            <a:schemeClr val="tx1"/>
          </a:solidFill>
          <a:latin typeface="Raleway" panose="020B000303010106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bin" panose="020B08030502020200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bin" panose="020B08030502020200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bin" panose="020B08030502020200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anose="020B08030502020200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bin" panose="020B080305020202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brainyquote.com/quotes/michael_enzi_501997"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pinterest.com/pin/grace-d-chin-on-instagram-shirley-chisholm-was-amazing-the-wikipedia-version-of-her-story-is-that-she-was-the-fi--48624870962962339/"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5BD68-8CD3-854A-8CF1-9F900FD134B1}"/>
              </a:ext>
            </a:extLst>
          </p:cNvPr>
          <p:cNvSpPr>
            <a:spLocks noGrp="1"/>
          </p:cNvSpPr>
          <p:nvPr>
            <p:ph type="ctrTitle"/>
          </p:nvPr>
        </p:nvSpPr>
        <p:spPr>
          <a:xfrm>
            <a:off x="985787" y="2239616"/>
            <a:ext cx="10344822" cy="2576313"/>
          </a:xfrm>
        </p:spPr>
        <p:txBody>
          <a:bodyPr>
            <a:noAutofit/>
          </a:bodyPr>
          <a:lstStyle/>
          <a:p>
            <a:pPr algn="l"/>
            <a:br>
              <a:rPr lang="en-US" sz="1600" b="0" i="0">
                <a:effectLst/>
                <a:latin typeface="Segoe UI" panose="020B0502040204020203" pitchFamily="34" charset="0"/>
              </a:rPr>
            </a:br>
            <a:br>
              <a:rPr lang="en-US" sz="1600" b="0" i="0">
                <a:effectLst/>
                <a:latin typeface="Segoe UI" panose="020B0502040204020203" pitchFamily="34" charset="0"/>
              </a:rPr>
            </a:br>
            <a:br>
              <a:rPr lang="en-US" sz="1600" b="0" i="0">
                <a:effectLst/>
                <a:latin typeface="Segoe UI" panose="020B0502040204020203" pitchFamily="34" charset="0"/>
              </a:rPr>
            </a:br>
            <a:endParaRPr lang="en-US" sz="2000"/>
          </a:p>
        </p:txBody>
      </p:sp>
      <p:sp>
        <p:nvSpPr>
          <p:cNvPr id="5" name="Title 1">
            <a:extLst>
              <a:ext uri="{FF2B5EF4-FFF2-40B4-BE49-F238E27FC236}">
                <a16:creationId xmlns:a16="http://schemas.microsoft.com/office/drawing/2014/main" id="{743E394C-BBC7-4A2A-B96D-69F260B93B63}"/>
              </a:ext>
            </a:extLst>
          </p:cNvPr>
          <p:cNvSpPr txBox="1">
            <a:spLocks/>
          </p:cNvSpPr>
          <p:nvPr/>
        </p:nvSpPr>
        <p:spPr>
          <a:xfrm>
            <a:off x="1110184" y="217425"/>
            <a:ext cx="10220425" cy="51683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Raleway" panose="020B0003030101060003" pitchFamily="34" charset="0"/>
                <a:ea typeface="+mj-ea"/>
                <a:cs typeface="+mj-cs"/>
              </a:defRPr>
            </a:lvl1pPr>
          </a:lstStyle>
          <a:p>
            <a:pPr algn="l"/>
            <a:endParaRPr lang="en-US" sz="1800">
              <a:solidFill>
                <a:srgbClr val="242424"/>
              </a:solidFill>
              <a:latin typeface="inherit"/>
            </a:endParaRPr>
          </a:p>
        </p:txBody>
      </p:sp>
      <p:sp>
        <p:nvSpPr>
          <p:cNvPr id="4" name="TextBox 3">
            <a:extLst>
              <a:ext uri="{FF2B5EF4-FFF2-40B4-BE49-F238E27FC236}">
                <a16:creationId xmlns:a16="http://schemas.microsoft.com/office/drawing/2014/main" id="{55A3C7A2-D4ED-4946-A581-4023CD856C3F}"/>
              </a:ext>
            </a:extLst>
          </p:cNvPr>
          <p:cNvSpPr txBox="1"/>
          <p:nvPr/>
        </p:nvSpPr>
        <p:spPr>
          <a:xfrm>
            <a:off x="3156369" y="3113237"/>
            <a:ext cx="46553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panose="020F0502020204030204"/>
            </a:endParaRPr>
          </a:p>
        </p:txBody>
      </p:sp>
      <p:sp>
        <p:nvSpPr>
          <p:cNvPr id="6" name="TextBox 5">
            <a:extLst>
              <a:ext uri="{FF2B5EF4-FFF2-40B4-BE49-F238E27FC236}">
                <a16:creationId xmlns:a16="http://schemas.microsoft.com/office/drawing/2014/main" id="{AF1259BA-6786-65EC-6FF3-98260AC80DBE}"/>
              </a:ext>
            </a:extLst>
          </p:cNvPr>
          <p:cNvSpPr txBox="1"/>
          <p:nvPr/>
        </p:nvSpPr>
        <p:spPr>
          <a:xfrm>
            <a:off x="183556" y="2225200"/>
            <a:ext cx="11991222"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Raleway"/>
                <a:ea typeface="Calibri"/>
                <a:cs typeface="Calibri"/>
              </a:rPr>
              <a:t>Governmental Relations at I Am Boundless Inc.</a:t>
            </a:r>
            <a:r>
              <a:rPr lang="en-US" sz="3200" dirty="0">
                <a:latin typeface="Raleway"/>
                <a:ea typeface="Calibri"/>
                <a:cs typeface="Calibri"/>
              </a:rPr>
              <a:t> </a:t>
            </a:r>
            <a:endParaRPr lang="en-US" sz="3200" dirty="0">
              <a:ea typeface="Calibri"/>
              <a:cs typeface="Calibri"/>
            </a:endParaRPr>
          </a:p>
          <a:p>
            <a:pPr algn="ctr"/>
            <a:r>
              <a:rPr lang="en-US" sz="2800" dirty="0">
                <a:latin typeface="Raleway"/>
                <a:ea typeface="Calibri"/>
                <a:cs typeface="Calibri"/>
              </a:rPr>
              <a:t>Presented By: Anthony Kukura, Director of Governmental Affairs </a:t>
            </a:r>
          </a:p>
          <a:p>
            <a:pPr algn="ctr"/>
            <a:r>
              <a:rPr lang="en-US" sz="2800" dirty="0">
                <a:latin typeface="Raleway"/>
                <a:ea typeface="Calibri"/>
                <a:cs typeface="Calibri"/>
              </a:rPr>
              <a:t> </a:t>
            </a:r>
          </a:p>
          <a:p>
            <a:endParaRPr lang="en-US">
              <a:ea typeface="Calibri"/>
              <a:cs typeface="Calibri"/>
            </a:endParaRPr>
          </a:p>
        </p:txBody>
      </p:sp>
    </p:spTree>
    <p:extLst>
      <p:ext uri="{BB962C8B-B14F-4D97-AF65-F5344CB8AC3E}">
        <p14:creationId xmlns:p14="http://schemas.microsoft.com/office/powerpoint/2010/main" val="234434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1A3DB2-918F-4CAD-940C-442C58632369}"/>
              </a:ext>
            </a:extLst>
          </p:cNvPr>
          <p:cNvSpPr>
            <a:spLocks noGrp="1"/>
          </p:cNvSpPr>
          <p:nvPr>
            <p:ph type="title"/>
          </p:nvPr>
        </p:nvSpPr>
        <p:spPr/>
        <p:txBody>
          <a:bodyPr/>
          <a:lstStyle/>
          <a:p>
            <a:pPr algn="ctr"/>
            <a:r>
              <a:rPr lang="en-US">
                <a:latin typeface="Raleway"/>
              </a:rPr>
              <a:t>About I Am Boundless Inc. </a:t>
            </a:r>
          </a:p>
        </p:txBody>
      </p:sp>
      <p:pic>
        <p:nvPicPr>
          <p:cNvPr id="2" name="Content Placeholder 1" descr="Boundless, Koinonia to become one of Ohio's largest health, human ...">
            <a:extLst>
              <a:ext uri="{FF2B5EF4-FFF2-40B4-BE49-F238E27FC236}">
                <a16:creationId xmlns:a16="http://schemas.microsoft.com/office/drawing/2014/main" id="{3D486AF2-37C6-1435-D0F0-EC5ECBF53A0D}"/>
              </a:ext>
            </a:extLst>
          </p:cNvPr>
          <p:cNvPicPr>
            <a:picLocks noGrp="1" noChangeAspect="1"/>
          </p:cNvPicPr>
          <p:nvPr>
            <p:ph idx="1"/>
          </p:nvPr>
        </p:nvPicPr>
        <p:blipFill>
          <a:blip r:embed="rId3"/>
          <a:stretch>
            <a:fillRect/>
          </a:stretch>
        </p:blipFill>
        <p:spPr>
          <a:xfrm>
            <a:off x="6943800" y="2547973"/>
            <a:ext cx="4918732" cy="2834705"/>
          </a:xfrm>
          <a:prstGeom prst="rect">
            <a:avLst/>
          </a:prstGeom>
        </p:spPr>
      </p:pic>
      <p:sp>
        <p:nvSpPr>
          <p:cNvPr id="3" name="TextBox 2">
            <a:extLst>
              <a:ext uri="{FF2B5EF4-FFF2-40B4-BE49-F238E27FC236}">
                <a16:creationId xmlns:a16="http://schemas.microsoft.com/office/drawing/2014/main" id="{2DA05D51-5178-EA74-C922-225A196F5C7C}"/>
              </a:ext>
            </a:extLst>
          </p:cNvPr>
          <p:cNvSpPr txBox="1"/>
          <p:nvPr/>
        </p:nvSpPr>
        <p:spPr>
          <a:xfrm>
            <a:off x="6492239" y="5384800"/>
            <a:ext cx="605536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a:solidFill>
                  <a:srgbClr val="212529"/>
                </a:solidFill>
                <a:latin typeface="Raleway"/>
              </a:rPr>
              <a:t>"Building a world that realizes the boundless potential of </a:t>
            </a:r>
            <a:r>
              <a:rPr lang="en-US" sz="2400" i="1">
                <a:solidFill>
                  <a:srgbClr val="3DBEB3"/>
                </a:solidFill>
                <a:latin typeface="Raleway"/>
                <a:ea typeface="Calibri"/>
                <a:cs typeface="Calibri"/>
              </a:rPr>
              <a:t>a</a:t>
            </a:r>
            <a:r>
              <a:rPr lang="en-US" sz="2400" i="1">
                <a:solidFill>
                  <a:srgbClr val="F37134"/>
                </a:solidFill>
                <a:latin typeface="Raleway"/>
                <a:ea typeface="Calibri"/>
                <a:cs typeface="Calibri"/>
              </a:rPr>
              <a:t>l</a:t>
            </a:r>
            <a:r>
              <a:rPr lang="en-US" sz="2400" i="1">
                <a:solidFill>
                  <a:srgbClr val="F99E23"/>
                </a:solidFill>
                <a:latin typeface="Raleway"/>
                <a:ea typeface="Calibri"/>
                <a:cs typeface="Calibri"/>
              </a:rPr>
              <a:t>l</a:t>
            </a:r>
            <a:r>
              <a:rPr lang="en-US" sz="2400" i="1">
                <a:solidFill>
                  <a:srgbClr val="212529"/>
                </a:solidFill>
                <a:latin typeface="Raleway"/>
              </a:rPr>
              <a:t> people."</a:t>
            </a:r>
            <a:endParaRPr lang="en-US" sz="2400" i="1">
              <a:latin typeface="Raleway"/>
              <a:ea typeface="Calibri"/>
              <a:cs typeface="Calibri"/>
            </a:endParaRPr>
          </a:p>
          <a:p>
            <a:endParaRPr lang="en-US">
              <a:ea typeface="Calibri"/>
              <a:cs typeface="Calibri"/>
            </a:endParaRPr>
          </a:p>
        </p:txBody>
      </p:sp>
      <p:sp>
        <p:nvSpPr>
          <p:cNvPr id="5" name="TextBox 4">
            <a:extLst>
              <a:ext uri="{FF2B5EF4-FFF2-40B4-BE49-F238E27FC236}">
                <a16:creationId xmlns:a16="http://schemas.microsoft.com/office/drawing/2014/main" id="{03B1F769-D6AE-3551-562A-6DB3CF20CDDD}"/>
              </a:ext>
            </a:extLst>
          </p:cNvPr>
          <p:cNvSpPr txBox="1"/>
          <p:nvPr/>
        </p:nvSpPr>
        <p:spPr>
          <a:xfrm>
            <a:off x="-526" y="1924269"/>
            <a:ext cx="6720840"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100">
              <a:solidFill>
                <a:srgbClr val="212529"/>
              </a:solidFill>
              <a:ea typeface="Calibri" panose="020F0502020204030204"/>
              <a:cs typeface="Calibri" panose="020F0502020204030204"/>
            </a:endParaRPr>
          </a:p>
          <a:p>
            <a:pPr marL="285750" indent="-285750">
              <a:buFont typeface="Arial"/>
              <a:buChar char="•"/>
            </a:pPr>
            <a:r>
              <a:rPr lang="en-US">
                <a:latin typeface="Raleway"/>
                <a:ea typeface="Calibri" panose="020F0502020204030204"/>
                <a:cs typeface="Calibri" panose="020F0502020204030204"/>
              </a:rPr>
              <a:t>Boundless is a 501c3 nonprofit organization based here in Worthington </a:t>
            </a:r>
          </a:p>
          <a:p>
            <a:pPr marL="285750" indent="-285750">
              <a:buFont typeface="Arial"/>
              <a:buChar char="•"/>
            </a:pPr>
            <a:r>
              <a:rPr lang="en-US">
                <a:latin typeface="Raleway"/>
                <a:ea typeface="Calibri" panose="020F0502020204030204"/>
                <a:cs typeface="Calibri" panose="020F0502020204030204"/>
              </a:rPr>
              <a:t>One of the five largest health and human services (HHS) organization's based in Ohio </a:t>
            </a:r>
          </a:p>
          <a:p>
            <a:pPr marL="285750" indent="-285750">
              <a:buFont typeface="Arial"/>
              <a:buChar char="•"/>
            </a:pPr>
            <a:r>
              <a:rPr lang="en-US">
                <a:latin typeface="Raleway"/>
                <a:ea typeface="Calibri" panose="020F0502020204030204"/>
                <a:cs typeface="Calibri" panose="020F0502020204030204"/>
              </a:rPr>
              <a:t>Services provided to nearly 7000 individuals in 77 of Ohio's counties </a:t>
            </a:r>
          </a:p>
          <a:p>
            <a:pPr marL="285750" indent="-285750">
              <a:buFont typeface="Arial"/>
              <a:buChar char="•"/>
            </a:pPr>
            <a:r>
              <a:rPr lang="en-US">
                <a:latin typeface="Raleway"/>
                <a:ea typeface="Calibri" panose="020F0502020204030204"/>
                <a:cs typeface="Calibri" panose="020F0502020204030204"/>
              </a:rPr>
              <a:t>3200 Employees </a:t>
            </a:r>
          </a:p>
          <a:p>
            <a:pPr marL="285750" indent="-285750">
              <a:buFont typeface="Arial"/>
              <a:buChar char="•"/>
            </a:pPr>
            <a:r>
              <a:rPr lang="en-US">
                <a:latin typeface="Raleway"/>
                <a:ea typeface="Calibri" panose="020F0502020204030204"/>
                <a:cs typeface="Calibri" panose="020F0502020204030204"/>
              </a:rPr>
              <a:t>Primarily Medicaid funded (88% of our annual budget) </a:t>
            </a:r>
            <a:endParaRPr lang="en-US">
              <a:latin typeface="Calibri" panose="020F0502020204030204"/>
              <a:ea typeface="Calibri" panose="020F0502020204030204"/>
              <a:cs typeface="Calibri" panose="020F0502020204030204"/>
            </a:endParaRPr>
          </a:p>
          <a:p>
            <a:pPr marL="285750" indent="-285750">
              <a:buFont typeface="Arial"/>
              <a:buChar char="•"/>
            </a:pPr>
            <a:r>
              <a:rPr lang="en-US">
                <a:latin typeface="Raleway"/>
                <a:ea typeface="Calibri" panose="020F0502020204030204"/>
                <a:cs typeface="Calibri" panose="020F0502020204030204"/>
              </a:rPr>
              <a:t>Often seen as an innovator in our field which can be seen through our numerous service lines (IDD residential care, adult day services, transportation, behavioral healthcare, nursing, primary care, dental, youth services,  etc.) </a:t>
            </a:r>
            <a:endParaRPr lang="en-US">
              <a:latin typeface="Calibri" panose="020F0502020204030204"/>
              <a:ea typeface="Calibri" panose="020F0502020204030204"/>
              <a:cs typeface="Calibri" panose="020F0502020204030204"/>
            </a:endParaRPr>
          </a:p>
          <a:p>
            <a:pPr marL="285750" indent="-285750">
              <a:buFont typeface="Arial"/>
              <a:buChar char="•"/>
            </a:pPr>
            <a:r>
              <a:rPr lang="en-US">
                <a:latin typeface="Raleway"/>
                <a:ea typeface="Calibri" panose="020F0502020204030204"/>
                <a:cs typeface="Calibri" panose="020F0502020204030204"/>
              </a:rPr>
              <a:t>Services are provided to both adults and children </a:t>
            </a:r>
            <a:endParaRPr lang="en-US">
              <a:latin typeface="Calibri" panose="020F0502020204030204"/>
              <a:ea typeface="Calibri" panose="020F0502020204030204"/>
              <a:cs typeface="Calibri" panose="020F0502020204030204"/>
            </a:endParaRPr>
          </a:p>
          <a:p>
            <a:br>
              <a:rPr lang="en-US">
                <a:ea typeface="Calibri" panose="020F0502020204030204"/>
                <a:cs typeface="Calibri" panose="020F0502020204030204"/>
              </a:rPr>
            </a:br>
            <a:endParaRPr lang="en-US">
              <a:ea typeface="Calibri" panose="020F0502020204030204"/>
              <a:cs typeface="Calibri" panose="020F0502020204030204"/>
            </a:endParaRPr>
          </a:p>
        </p:txBody>
      </p:sp>
    </p:spTree>
    <p:extLst>
      <p:ext uri="{BB962C8B-B14F-4D97-AF65-F5344CB8AC3E}">
        <p14:creationId xmlns:p14="http://schemas.microsoft.com/office/powerpoint/2010/main" val="163850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35835-8BB2-437E-8A97-2A0576C0D5F5}"/>
              </a:ext>
            </a:extLst>
          </p:cNvPr>
          <p:cNvSpPr>
            <a:spLocks noGrp="1"/>
          </p:cNvSpPr>
          <p:nvPr>
            <p:ph type="title"/>
          </p:nvPr>
        </p:nvSpPr>
        <p:spPr/>
        <p:txBody>
          <a:bodyPr/>
          <a:lstStyle/>
          <a:p>
            <a:r>
              <a:rPr lang="en-US">
                <a:latin typeface="Raleway"/>
              </a:rPr>
              <a:t>About the Boundless GR Team </a:t>
            </a:r>
            <a:endParaRPr lang="en-US"/>
          </a:p>
        </p:txBody>
      </p:sp>
      <p:sp>
        <p:nvSpPr>
          <p:cNvPr id="6" name="Content Placeholder 5">
            <a:extLst>
              <a:ext uri="{FF2B5EF4-FFF2-40B4-BE49-F238E27FC236}">
                <a16:creationId xmlns:a16="http://schemas.microsoft.com/office/drawing/2014/main" id="{5EE6AEBA-D536-4506-97C5-4E9963F70D4C}"/>
              </a:ext>
            </a:extLst>
          </p:cNvPr>
          <p:cNvSpPr>
            <a:spLocks noGrp="1"/>
          </p:cNvSpPr>
          <p:nvPr>
            <p:ph sz="half" idx="2"/>
          </p:nvPr>
        </p:nvSpPr>
        <p:spPr>
          <a:xfrm>
            <a:off x="341520" y="1716734"/>
            <a:ext cx="6141302" cy="4247722"/>
          </a:xfrm>
        </p:spPr>
        <p:txBody>
          <a:bodyPr vert="horz" lIns="91440" tIns="45720" rIns="91440" bIns="45720" rtlCol="0" anchor="t">
            <a:noAutofit/>
          </a:bodyPr>
          <a:lstStyle/>
          <a:p>
            <a:r>
              <a:rPr lang="en-US" sz="2000" dirty="0">
                <a:latin typeface="Raleway"/>
              </a:rPr>
              <a:t>Governmental Relations is housed in the Strategy Department at Boundless </a:t>
            </a:r>
            <a:endParaRPr lang="en-US" dirty="0"/>
          </a:p>
          <a:p>
            <a:r>
              <a:rPr lang="en-US" sz="2000" dirty="0">
                <a:latin typeface="Raleway"/>
              </a:rPr>
              <a:t>The Strategy Team is led by Jennifier Riha, Chief Strategy Officer. Four departments are housed in the strategy department: </a:t>
            </a:r>
          </a:p>
          <a:p>
            <a:pPr lvl="2">
              <a:buFont typeface="Wingdings" panose="020B0604020202020204" pitchFamily="34" charset="0"/>
              <a:buChar char="§"/>
            </a:pPr>
            <a:r>
              <a:rPr lang="en-US" sz="1600" dirty="0">
                <a:latin typeface="Raleway"/>
              </a:rPr>
              <a:t>Governmental Relations, led by Anthony Kukura</a:t>
            </a:r>
          </a:p>
          <a:p>
            <a:pPr lvl="2">
              <a:buFont typeface="Wingdings" panose="020B0604020202020204" pitchFamily="34" charset="0"/>
              <a:buChar char="§"/>
            </a:pPr>
            <a:r>
              <a:rPr lang="en-US" sz="1600" dirty="0">
                <a:latin typeface="Raleway"/>
              </a:rPr>
              <a:t>Mergers and Acquisitions, led by Karen Carloni </a:t>
            </a:r>
          </a:p>
          <a:p>
            <a:pPr lvl="2">
              <a:buFont typeface="Wingdings" panose="020B0604020202020204" pitchFamily="34" charset="0"/>
              <a:buChar char="§"/>
            </a:pPr>
            <a:r>
              <a:rPr lang="en-US" sz="1600" dirty="0">
                <a:latin typeface="Raleway"/>
              </a:rPr>
              <a:t>Marketing and Communications, led by Elsa Warren</a:t>
            </a:r>
          </a:p>
          <a:p>
            <a:pPr lvl="2">
              <a:buFont typeface="Wingdings" panose="020B0604020202020204" pitchFamily="34" charset="0"/>
              <a:buChar char="§"/>
            </a:pPr>
            <a:r>
              <a:rPr lang="en-US" sz="1600" dirty="0">
                <a:latin typeface="Raleway"/>
              </a:rPr>
              <a:t>Business Development led by Jennifer Kerr</a:t>
            </a:r>
          </a:p>
          <a:p>
            <a:r>
              <a:rPr lang="en-US" sz="2000" dirty="0">
                <a:latin typeface="Raleway"/>
              </a:rPr>
              <a:t>The Boundless GR department was officially formed in January of 2024</a:t>
            </a:r>
          </a:p>
          <a:p>
            <a:pPr lvl="1">
              <a:buFont typeface="Courier New" panose="020B0604020202020204" pitchFamily="34" charset="0"/>
              <a:buChar char="o"/>
            </a:pPr>
            <a:r>
              <a:rPr lang="en-US" sz="1600" dirty="0">
                <a:latin typeface="Raleway"/>
              </a:rPr>
              <a:t>The department was a formal expansion of the GR operation/work Anthony started at Koinonia Homes prior to its merger with Boundless </a:t>
            </a:r>
          </a:p>
          <a:p>
            <a:pPr lvl="1">
              <a:buFont typeface="Courier New,monospace" panose="020B0604020202020204" pitchFamily="34" charset="0"/>
              <a:buChar char="o"/>
            </a:pPr>
            <a:r>
              <a:rPr lang="en-US" sz="1600" dirty="0">
                <a:latin typeface="Raleway"/>
              </a:rPr>
              <a:t>Hailey Weaver is our current Governmental Affairs Intern </a:t>
            </a:r>
            <a:endParaRPr lang="en-US" dirty="0"/>
          </a:p>
          <a:p>
            <a:pPr lvl="2">
              <a:buFont typeface="Wingdings" panose="020B0604020202020204" pitchFamily="34" charset="0"/>
              <a:buChar char="§"/>
            </a:pPr>
            <a:endParaRPr lang="en-US" sz="1600">
              <a:latin typeface="Raleway"/>
            </a:endParaRPr>
          </a:p>
          <a:p>
            <a:pPr lvl="2">
              <a:buFont typeface="Wingdings" panose="020B0604020202020204" pitchFamily="34" charset="0"/>
              <a:buChar char="§"/>
            </a:pPr>
            <a:endParaRPr lang="en-US" sz="1600">
              <a:latin typeface="Raleway"/>
            </a:endParaRPr>
          </a:p>
          <a:p>
            <a:pPr marL="914400" lvl="2" indent="0">
              <a:buNone/>
            </a:pPr>
            <a:endParaRPr lang="en-US" sz="1600">
              <a:latin typeface="Raleway"/>
            </a:endParaRPr>
          </a:p>
          <a:p>
            <a:pPr lvl="2">
              <a:buFont typeface="Wingdings" panose="020B0604020202020204" pitchFamily="34" charset="0"/>
              <a:buChar char="§"/>
            </a:pPr>
            <a:endParaRPr lang="en-US" sz="1600">
              <a:latin typeface="Raleway"/>
            </a:endParaRPr>
          </a:p>
          <a:p>
            <a:pPr lvl="2">
              <a:buFont typeface="Wingdings" panose="020B0604020202020204" pitchFamily="34" charset="0"/>
              <a:buChar char="§"/>
            </a:pPr>
            <a:endParaRPr lang="en-US" sz="1600">
              <a:latin typeface="Raleway"/>
            </a:endParaRPr>
          </a:p>
        </p:txBody>
      </p:sp>
      <p:pic>
        <p:nvPicPr>
          <p:cNvPr id="2" name="Picture 1" descr="A group of people posing for a photo&#10;&#10;AI-generated content may be incorrect.">
            <a:extLst>
              <a:ext uri="{FF2B5EF4-FFF2-40B4-BE49-F238E27FC236}">
                <a16:creationId xmlns:a16="http://schemas.microsoft.com/office/drawing/2014/main" id="{3E440951-79AB-AA5F-C5C7-F3D0595ED631}"/>
              </a:ext>
            </a:extLst>
          </p:cNvPr>
          <p:cNvPicPr>
            <a:picLocks noChangeAspect="1"/>
          </p:cNvPicPr>
          <p:nvPr/>
        </p:nvPicPr>
        <p:blipFill>
          <a:blip r:embed="rId2"/>
          <a:stretch>
            <a:fillRect/>
          </a:stretch>
        </p:blipFill>
        <p:spPr>
          <a:xfrm>
            <a:off x="9385788" y="2655112"/>
            <a:ext cx="2621085" cy="3470031"/>
          </a:xfrm>
          <a:prstGeom prst="rect">
            <a:avLst/>
          </a:prstGeom>
        </p:spPr>
      </p:pic>
      <p:pic>
        <p:nvPicPr>
          <p:cNvPr id="3" name="Picture 2" descr="A group of people standing in front of a sign&#10;&#10;AI-generated content may be incorrect.">
            <a:extLst>
              <a:ext uri="{FF2B5EF4-FFF2-40B4-BE49-F238E27FC236}">
                <a16:creationId xmlns:a16="http://schemas.microsoft.com/office/drawing/2014/main" id="{297655DF-9239-4F4C-047A-AB58C94642C9}"/>
              </a:ext>
            </a:extLst>
          </p:cNvPr>
          <p:cNvPicPr>
            <a:picLocks noChangeAspect="1"/>
          </p:cNvPicPr>
          <p:nvPr/>
        </p:nvPicPr>
        <p:blipFill>
          <a:blip r:embed="rId3"/>
          <a:stretch>
            <a:fillRect/>
          </a:stretch>
        </p:blipFill>
        <p:spPr>
          <a:xfrm>
            <a:off x="6950498" y="2652037"/>
            <a:ext cx="2448171" cy="1760416"/>
          </a:xfrm>
          <a:prstGeom prst="rect">
            <a:avLst/>
          </a:prstGeom>
        </p:spPr>
      </p:pic>
      <p:pic>
        <p:nvPicPr>
          <p:cNvPr id="11" name="Picture 10" descr="A person and person standing in front of flags&#10;&#10;AI-generated content may be incorrect.">
            <a:extLst>
              <a:ext uri="{FF2B5EF4-FFF2-40B4-BE49-F238E27FC236}">
                <a16:creationId xmlns:a16="http://schemas.microsoft.com/office/drawing/2014/main" id="{E6AAFF3C-7176-B3B9-D4AD-52ECB7CE9B2A}"/>
              </a:ext>
            </a:extLst>
          </p:cNvPr>
          <p:cNvPicPr>
            <a:picLocks noChangeAspect="1"/>
          </p:cNvPicPr>
          <p:nvPr/>
        </p:nvPicPr>
        <p:blipFill>
          <a:blip r:embed="rId4"/>
          <a:stretch>
            <a:fillRect/>
          </a:stretch>
        </p:blipFill>
        <p:spPr>
          <a:xfrm>
            <a:off x="6954765" y="4391185"/>
            <a:ext cx="2434627" cy="1746542"/>
          </a:xfrm>
          <a:prstGeom prst="rect">
            <a:avLst/>
          </a:prstGeom>
        </p:spPr>
      </p:pic>
    </p:spTree>
    <p:extLst>
      <p:ext uri="{BB962C8B-B14F-4D97-AF65-F5344CB8AC3E}">
        <p14:creationId xmlns:p14="http://schemas.microsoft.com/office/powerpoint/2010/main" val="251042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2E1B-DF76-8F98-8934-C439A5196850}"/>
              </a:ext>
            </a:extLst>
          </p:cNvPr>
          <p:cNvSpPr>
            <a:spLocks noGrp="1"/>
          </p:cNvSpPr>
          <p:nvPr>
            <p:ph type="title"/>
          </p:nvPr>
        </p:nvSpPr>
        <p:spPr/>
        <p:txBody>
          <a:bodyPr/>
          <a:lstStyle/>
          <a:p>
            <a:r>
              <a:rPr lang="en-US">
                <a:latin typeface="Raleway"/>
              </a:rPr>
              <a:t>Why Engage in Governmental Relations Work? </a:t>
            </a:r>
            <a:endParaRPr lang="en-US"/>
          </a:p>
        </p:txBody>
      </p:sp>
      <p:sp>
        <p:nvSpPr>
          <p:cNvPr id="3" name="Content Placeholder 2">
            <a:extLst>
              <a:ext uri="{FF2B5EF4-FFF2-40B4-BE49-F238E27FC236}">
                <a16:creationId xmlns:a16="http://schemas.microsoft.com/office/drawing/2014/main" id="{50090E84-FE03-AA1F-47E3-A0E3BBAD7422}"/>
              </a:ext>
            </a:extLst>
          </p:cNvPr>
          <p:cNvSpPr>
            <a:spLocks noGrp="1"/>
          </p:cNvSpPr>
          <p:nvPr>
            <p:ph idx="1"/>
          </p:nvPr>
        </p:nvSpPr>
        <p:spPr>
          <a:xfrm>
            <a:off x="4313" y="1840152"/>
            <a:ext cx="8085827" cy="4588827"/>
          </a:xfrm>
        </p:spPr>
        <p:txBody>
          <a:bodyPr vert="horz" lIns="91440" tIns="45720" rIns="91440" bIns="45720" rtlCol="0" anchor="t">
            <a:normAutofit/>
          </a:bodyPr>
          <a:lstStyle/>
          <a:p>
            <a:pPr lvl="1"/>
            <a:r>
              <a:rPr lang="en-US">
                <a:latin typeface="Raleway"/>
              </a:rPr>
              <a:t>Historically, our industry has not prioritized governmental affairs work, specifically at the state level. Our industry operated under the idea that we all just needed to make due with the funding we were given by the state, and occasionally engage in the budget process when absolutely essential</a:t>
            </a:r>
          </a:p>
          <a:p>
            <a:pPr lvl="1"/>
            <a:r>
              <a:rPr lang="en-US">
                <a:latin typeface="Raleway"/>
              </a:rPr>
              <a:t>As a growing organization, and as the largest organization of our kind in the state, governmental affairs work has become a needed and essential function</a:t>
            </a:r>
            <a:endParaRPr lang="en-US"/>
          </a:p>
          <a:p>
            <a:pPr lvl="1"/>
            <a:r>
              <a:rPr lang="en-US">
                <a:latin typeface="Raleway"/>
              </a:rPr>
              <a:t>Boundless has a duty and an obligation to engage in this process and be a leader in this work </a:t>
            </a:r>
          </a:p>
          <a:p>
            <a:pPr marL="457200" lvl="1" indent="0">
              <a:buNone/>
            </a:pPr>
            <a:endParaRPr lang="en-US">
              <a:latin typeface="Raleway"/>
            </a:endParaRPr>
          </a:p>
          <a:p>
            <a:endParaRPr lang="en-US"/>
          </a:p>
        </p:txBody>
      </p:sp>
      <p:pic>
        <p:nvPicPr>
          <p:cNvPr id="4" name="Picture 3" descr="If you're not at the table, you're on the menu. - Michael Enzi ...">
            <a:extLst>
              <a:ext uri="{FF2B5EF4-FFF2-40B4-BE49-F238E27FC236}">
                <a16:creationId xmlns:a16="http://schemas.microsoft.com/office/drawing/2014/main" id="{99976893-242B-D52C-6671-A88AB4EE79C0}"/>
              </a:ext>
            </a:extLst>
          </p:cNvPr>
          <p:cNvPicPr>
            <a:picLocks noChangeAspect="1"/>
          </p:cNvPicPr>
          <p:nvPr/>
        </p:nvPicPr>
        <p:blipFill>
          <a:blip r:embed="rId2"/>
          <a:stretch>
            <a:fillRect/>
          </a:stretch>
        </p:blipFill>
        <p:spPr>
          <a:xfrm>
            <a:off x="7944929" y="3010835"/>
            <a:ext cx="3936520" cy="2087160"/>
          </a:xfrm>
          <a:prstGeom prst="rect">
            <a:avLst/>
          </a:prstGeom>
        </p:spPr>
      </p:pic>
      <p:sp>
        <p:nvSpPr>
          <p:cNvPr id="5" name="TextBox 4">
            <a:extLst>
              <a:ext uri="{FF2B5EF4-FFF2-40B4-BE49-F238E27FC236}">
                <a16:creationId xmlns:a16="http://schemas.microsoft.com/office/drawing/2014/main" id="{E0412072-0936-8C60-7ED6-B66091FBF005}"/>
              </a:ext>
            </a:extLst>
          </p:cNvPr>
          <p:cNvSpPr txBox="1"/>
          <p:nvPr/>
        </p:nvSpPr>
        <p:spPr>
          <a:xfrm>
            <a:off x="7817219" y="6579830"/>
            <a:ext cx="70939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Image Source: </a:t>
            </a:r>
            <a:r>
              <a:rPr lang="en-US" sz="1200">
                <a:ea typeface="+mn-lt"/>
                <a:cs typeface="+mn-lt"/>
                <a:hlinkClick r:id="rId3"/>
              </a:rPr>
              <a:t>Michael Enzi - If you're not at the table, you're on the...</a:t>
            </a:r>
            <a:endParaRPr lang="en-US" sz="1200">
              <a:ea typeface="Calibri"/>
              <a:cs typeface="Calibri"/>
            </a:endParaRPr>
          </a:p>
        </p:txBody>
      </p:sp>
    </p:spTree>
    <p:extLst>
      <p:ext uri="{BB962C8B-B14F-4D97-AF65-F5344CB8AC3E}">
        <p14:creationId xmlns:p14="http://schemas.microsoft.com/office/powerpoint/2010/main" val="187500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286F7-EA98-562C-14B2-5FC975D556D8}"/>
              </a:ext>
            </a:extLst>
          </p:cNvPr>
          <p:cNvSpPr>
            <a:spLocks noGrp="1"/>
          </p:cNvSpPr>
          <p:nvPr>
            <p:ph type="title"/>
          </p:nvPr>
        </p:nvSpPr>
        <p:spPr/>
        <p:txBody>
          <a:bodyPr/>
          <a:lstStyle/>
          <a:p>
            <a:r>
              <a:rPr lang="en-US">
                <a:solidFill>
                  <a:srgbClr val="FFFFFF"/>
                </a:solidFill>
                <a:latin typeface="Raleway"/>
                <a:ea typeface="Calibri"/>
                <a:cs typeface="Calibri"/>
              </a:rPr>
              <a:t>Organizational GR Philosophy </a:t>
            </a:r>
            <a:endParaRPr lang="en-US" sz="1800">
              <a:solidFill>
                <a:srgbClr val="000000"/>
              </a:solidFill>
              <a:latin typeface="Calibri"/>
              <a:ea typeface="Calibri"/>
              <a:cs typeface="Calibri"/>
            </a:endParaRPr>
          </a:p>
        </p:txBody>
      </p:sp>
      <p:sp>
        <p:nvSpPr>
          <p:cNvPr id="4" name="Content Placeholder 3">
            <a:extLst>
              <a:ext uri="{FF2B5EF4-FFF2-40B4-BE49-F238E27FC236}">
                <a16:creationId xmlns:a16="http://schemas.microsoft.com/office/drawing/2014/main" id="{A0031CD2-6C3D-B380-F884-522F164B83C9}"/>
              </a:ext>
            </a:extLst>
          </p:cNvPr>
          <p:cNvSpPr>
            <a:spLocks noGrp="1"/>
          </p:cNvSpPr>
          <p:nvPr>
            <p:ph sz="half" idx="2"/>
          </p:nvPr>
        </p:nvSpPr>
        <p:spPr>
          <a:xfrm>
            <a:off x="-348471" y="2017637"/>
            <a:ext cx="8207403" cy="4699135"/>
          </a:xfrm>
        </p:spPr>
        <p:txBody>
          <a:bodyPr vert="horz" lIns="91440" tIns="45720" rIns="91440" bIns="45720" rtlCol="0" anchor="t">
            <a:noAutofit/>
          </a:bodyPr>
          <a:lstStyle/>
          <a:p>
            <a:pPr lvl="2"/>
            <a:r>
              <a:rPr lang="en-US">
                <a:latin typeface="Raleway"/>
              </a:rPr>
              <a:t>Boundless at its core is a mission driven, service minded, nonprofit organization. The individuals and the families Boundless serve have always remained the primary beneficiaries of our organizational resources.</a:t>
            </a:r>
            <a:r>
              <a:rPr lang="en-US" i="1">
                <a:latin typeface="Raleway"/>
              </a:rPr>
              <a:t> </a:t>
            </a:r>
            <a:endParaRPr lang="en-US">
              <a:latin typeface="Raleway"/>
            </a:endParaRPr>
          </a:p>
          <a:p>
            <a:pPr lvl="2"/>
            <a:r>
              <a:rPr lang="en-US">
                <a:latin typeface="Raleway"/>
              </a:rPr>
              <a:t>Boundless has an obligation to engage in the policy process. </a:t>
            </a:r>
          </a:p>
          <a:p>
            <a:pPr lvl="2"/>
            <a:r>
              <a:rPr lang="en-US">
                <a:latin typeface="Raleway"/>
              </a:rPr>
              <a:t>For a long time, our industry was not well represented at the table, and it shows how our issues have been prioritized in the past. </a:t>
            </a:r>
          </a:p>
          <a:p>
            <a:pPr lvl="2"/>
            <a:r>
              <a:rPr lang="en-US">
                <a:latin typeface="Raleway"/>
              </a:rPr>
              <a:t>As Boundless continues to grow, strategic engagement with policy and decision makers is vital to ensuring the complex services we provide are properly understood.</a:t>
            </a:r>
          </a:p>
          <a:p>
            <a:pPr lvl="2"/>
            <a:r>
              <a:rPr lang="en-US">
                <a:latin typeface="Raleway"/>
              </a:rPr>
              <a:t>Advocacy for the long term sustainability of our services, and our sector, is our cornerstone policy focus.</a:t>
            </a:r>
            <a:endParaRPr lang="en-US"/>
          </a:p>
          <a:p>
            <a:endParaRPr lang="en-US"/>
          </a:p>
        </p:txBody>
      </p:sp>
      <p:pic>
        <p:nvPicPr>
          <p:cNvPr id="7" name="Picture 6" descr="Grace D. Chin on Instagram: “Shirley Chisholm was amazing. The ...">
            <a:extLst>
              <a:ext uri="{FF2B5EF4-FFF2-40B4-BE49-F238E27FC236}">
                <a16:creationId xmlns:a16="http://schemas.microsoft.com/office/drawing/2014/main" id="{F1158038-FE1A-ED0E-078C-B53FB7E0E8F6}"/>
              </a:ext>
            </a:extLst>
          </p:cNvPr>
          <p:cNvPicPr>
            <a:picLocks noChangeAspect="1"/>
          </p:cNvPicPr>
          <p:nvPr/>
        </p:nvPicPr>
        <p:blipFill>
          <a:blip r:embed="rId2"/>
          <a:stretch>
            <a:fillRect/>
          </a:stretch>
        </p:blipFill>
        <p:spPr>
          <a:xfrm>
            <a:off x="8534400" y="2574985"/>
            <a:ext cx="3145766" cy="3188898"/>
          </a:xfrm>
          <a:prstGeom prst="rect">
            <a:avLst/>
          </a:prstGeom>
        </p:spPr>
      </p:pic>
      <p:sp>
        <p:nvSpPr>
          <p:cNvPr id="9" name="TextBox 8">
            <a:extLst>
              <a:ext uri="{FF2B5EF4-FFF2-40B4-BE49-F238E27FC236}">
                <a16:creationId xmlns:a16="http://schemas.microsoft.com/office/drawing/2014/main" id="{0BAF4615-8547-2D4C-3D42-83D857D41801}"/>
              </a:ext>
            </a:extLst>
          </p:cNvPr>
          <p:cNvSpPr txBox="1"/>
          <p:nvPr/>
        </p:nvSpPr>
        <p:spPr>
          <a:xfrm>
            <a:off x="1519936" y="6579830"/>
            <a:ext cx="1339125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rPr>
              <a:t>Image Source: </a:t>
            </a:r>
            <a:r>
              <a:rPr lang="en-US" sz="1100">
                <a:ea typeface="+mn-lt"/>
                <a:cs typeface="+mn-lt"/>
                <a:hlinkClick r:id="rId3"/>
              </a:rPr>
              <a:t>https://www.pinterest.com/pin/grace-d-chin-on-instagram-shirley-chisholm-was-amazing-the-wikipedia-version-of-her-story-is-that-she-was-the-fi--48624870962962339/</a:t>
            </a:r>
            <a:r>
              <a:rPr lang="en-US" sz="1100">
                <a:ea typeface="+mn-lt"/>
                <a:cs typeface="+mn-lt"/>
              </a:rPr>
              <a:t> </a:t>
            </a:r>
            <a:endParaRPr lang="en-US" sz="1100">
              <a:ea typeface="Calibri"/>
              <a:cs typeface="Calibri"/>
            </a:endParaRPr>
          </a:p>
        </p:txBody>
      </p:sp>
    </p:spTree>
    <p:extLst>
      <p:ext uri="{BB962C8B-B14F-4D97-AF65-F5344CB8AC3E}">
        <p14:creationId xmlns:p14="http://schemas.microsoft.com/office/powerpoint/2010/main" val="3966357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48DD-DD86-FBDE-5A3E-9BE35A22E133}"/>
              </a:ext>
            </a:extLst>
          </p:cNvPr>
          <p:cNvSpPr>
            <a:spLocks noGrp="1"/>
          </p:cNvSpPr>
          <p:nvPr>
            <p:ph type="title"/>
          </p:nvPr>
        </p:nvSpPr>
        <p:spPr>
          <a:xfrm>
            <a:off x="476573" y="365125"/>
            <a:ext cx="11510074" cy="1338478"/>
          </a:xfrm>
        </p:spPr>
        <p:txBody>
          <a:bodyPr/>
          <a:lstStyle/>
          <a:p>
            <a:r>
              <a:rPr lang="en-US">
                <a:latin typeface="Raleway"/>
              </a:rPr>
              <a:t>Policy Goals and Accomplishments: 2025 </a:t>
            </a:r>
            <a:endParaRPr lang="en-US"/>
          </a:p>
        </p:txBody>
      </p:sp>
      <p:sp>
        <p:nvSpPr>
          <p:cNvPr id="3" name="Content Placeholder 2">
            <a:extLst>
              <a:ext uri="{FF2B5EF4-FFF2-40B4-BE49-F238E27FC236}">
                <a16:creationId xmlns:a16="http://schemas.microsoft.com/office/drawing/2014/main" id="{94EC604C-4321-AA22-4AD3-CAB5AA89B112}"/>
              </a:ext>
            </a:extLst>
          </p:cNvPr>
          <p:cNvSpPr>
            <a:spLocks noGrp="1"/>
          </p:cNvSpPr>
          <p:nvPr>
            <p:ph idx="1"/>
          </p:nvPr>
        </p:nvSpPr>
        <p:spPr/>
        <p:txBody>
          <a:bodyPr vert="horz" lIns="91440" tIns="45720" rIns="91440" bIns="45720" rtlCol="0" anchor="t">
            <a:normAutofit lnSpcReduction="10000"/>
          </a:bodyPr>
          <a:lstStyle/>
          <a:p>
            <a:r>
              <a:rPr lang="en-US" sz="2200">
                <a:latin typeface="Raleway"/>
              </a:rPr>
              <a:t>Since the beginning of this year, the GR team has met with over 70 elected officials at the local, state, and federal level </a:t>
            </a:r>
          </a:p>
          <a:p>
            <a:pPr lvl="1">
              <a:buFont typeface="Courier New" panose="020B0604020202020204" pitchFamily="34" charset="0"/>
              <a:buChar char="o"/>
            </a:pPr>
            <a:r>
              <a:rPr lang="en-US" sz="1900" b="1">
                <a:latin typeface="Raleway"/>
              </a:rPr>
              <a:t>Local Level: </a:t>
            </a:r>
            <a:r>
              <a:rPr lang="en-US" sz="1900">
                <a:latin typeface="Raleway"/>
              </a:rPr>
              <a:t>Our main goal for 2025 has been relationship building with local officials in the major cities and counties we current provide services within (Cuyahoga, Franklin, Lucas, Summit, &amp; Montgomery). We have also sought to start to make some connections in Hamilton County give we foresee expansion in that region. </a:t>
            </a:r>
          </a:p>
          <a:p>
            <a:pPr lvl="1">
              <a:buFont typeface="Courier New" panose="020B0604020202020204" pitchFamily="34" charset="0"/>
              <a:buChar char="o"/>
            </a:pPr>
            <a:r>
              <a:rPr lang="en-US" sz="1900" b="1">
                <a:latin typeface="Raleway"/>
              </a:rPr>
              <a:t>State Level: </a:t>
            </a:r>
            <a:r>
              <a:rPr lang="en-US" sz="1900">
                <a:latin typeface="Raleway"/>
              </a:rPr>
              <a:t>2025 was a operating budget year for Ohio, so that has been our primary focus in state. Our goal this year was to ensure our rates for services were maintained at the historic levels passed in 2023 (the last state operating budget). </a:t>
            </a:r>
          </a:p>
          <a:p>
            <a:pPr lvl="1">
              <a:buFont typeface="Courier New" panose="020B0604020202020204" pitchFamily="34" charset="0"/>
              <a:buChar char="o"/>
            </a:pPr>
            <a:r>
              <a:rPr lang="en-US" sz="1900" b="1">
                <a:latin typeface="Raleway"/>
              </a:rPr>
              <a:t>Federal Level: </a:t>
            </a:r>
            <a:r>
              <a:rPr lang="en-US" sz="1900">
                <a:latin typeface="Raleway"/>
              </a:rPr>
              <a:t>The budget reconciliation bill has dominated our federal level conversation thus far this year. Our goal was to ensure</a:t>
            </a:r>
            <a:r>
              <a:rPr lang="en-US" sz="1900" b="1">
                <a:latin typeface="Raleway"/>
              </a:rPr>
              <a:t> </a:t>
            </a:r>
            <a:r>
              <a:rPr lang="en-US" sz="1900">
                <a:latin typeface="Raleway"/>
              </a:rPr>
              <a:t>that the final version of the bill did not contain: Medicaid block grants, per-</a:t>
            </a:r>
            <a:r>
              <a:rPr lang="en-US" sz="1900" err="1">
                <a:latin typeface="Raleway"/>
              </a:rPr>
              <a:t>captia</a:t>
            </a:r>
            <a:r>
              <a:rPr lang="en-US" sz="1900">
                <a:latin typeface="Raleway"/>
              </a:rPr>
              <a:t> rates, or largescale FMAP changes. </a:t>
            </a:r>
          </a:p>
          <a:p>
            <a:pPr>
              <a:buFont typeface="Arial"/>
              <a:buChar char="•"/>
            </a:pPr>
            <a:r>
              <a:rPr lang="en-US" sz="2200">
                <a:latin typeface="Raleway"/>
              </a:rPr>
              <a:t>Finding successes in a difficult legislative environment has been the theme of the year</a:t>
            </a:r>
          </a:p>
          <a:p>
            <a:pPr>
              <a:buFont typeface="Arial"/>
              <a:buChar char="•"/>
            </a:pPr>
            <a:r>
              <a:rPr lang="en-US" sz="2200">
                <a:latin typeface="Raleway"/>
              </a:rPr>
              <a:t>Sometimes harm reduction is the best available policy "win" </a:t>
            </a:r>
            <a:endParaRPr lang="en-US" sz="2200"/>
          </a:p>
          <a:p>
            <a:pPr lvl="1">
              <a:buFont typeface="Courier New" panose="020B0604020202020204" pitchFamily="34" charset="0"/>
              <a:buChar char="o"/>
            </a:pPr>
            <a:endParaRPr lang="en-US" sz="2000">
              <a:latin typeface="Raleway"/>
            </a:endParaRPr>
          </a:p>
          <a:p>
            <a:pPr lvl="1">
              <a:buFont typeface="Courier New" panose="020B0604020202020204" pitchFamily="34" charset="0"/>
              <a:buChar char="o"/>
            </a:pPr>
            <a:endParaRPr lang="en-US" sz="2000">
              <a:latin typeface="Raleway"/>
            </a:endParaRPr>
          </a:p>
        </p:txBody>
      </p:sp>
    </p:spTree>
    <p:extLst>
      <p:ext uri="{BB962C8B-B14F-4D97-AF65-F5344CB8AC3E}">
        <p14:creationId xmlns:p14="http://schemas.microsoft.com/office/powerpoint/2010/main" val="28036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3A45-F98F-6A98-D26D-33B61554515F}"/>
              </a:ext>
            </a:extLst>
          </p:cNvPr>
          <p:cNvSpPr>
            <a:spLocks noGrp="1"/>
          </p:cNvSpPr>
          <p:nvPr>
            <p:ph type="title"/>
          </p:nvPr>
        </p:nvSpPr>
        <p:spPr>
          <a:xfrm>
            <a:off x="335766" y="365125"/>
            <a:ext cx="12543105" cy="1325563"/>
          </a:xfrm>
        </p:spPr>
        <p:txBody>
          <a:bodyPr>
            <a:normAutofit/>
          </a:bodyPr>
          <a:lstStyle/>
          <a:p>
            <a:r>
              <a:rPr lang="en-US" sz="4000">
                <a:latin typeface="Raleway"/>
              </a:rPr>
              <a:t>Policy Goals- Looking Ahead: 2026 and Beyond </a:t>
            </a:r>
            <a:endParaRPr lang="en-US" sz="4000"/>
          </a:p>
        </p:txBody>
      </p:sp>
      <p:sp>
        <p:nvSpPr>
          <p:cNvPr id="7" name="TextBox 6">
            <a:extLst>
              <a:ext uri="{FF2B5EF4-FFF2-40B4-BE49-F238E27FC236}">
                <a16:creationId xmlns:a16="http://schemas.microsoft.com/office/drawing/2014/main" id="{73217296-ED46-5247-497F-5F4727A4EC77}"/>
              </a:ext>
            </a:extLst>
          </p:cNvPr>
          <p:cNvSpPr txBox="1"/>
          <p:nvPr/>
        </p:nvSpPr>
        <p:spPr>
          <a:xfrm>
            <a:off x="335369" y="1970009"/>
            <a:ext cx="10734260" cy="5135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nSpc>
                <a:spcPct val="90000"/>
              </a:lnSpc>
              <a:spcBef>
                <a:spcPts val="500"/>
              </a:spcBef>
              <a:buFont typeface="Courier New,monospace"/>
              <a:buChar char="o"/>
            </a:pPr>
            <a:r>
              <a:rPr lang="en-US" sz="1900" b="1">
                <a:latin typeface="Raleway"/>
              </a:rPr>
              <a:t>Local Level:</a:t>
            </a:r>
            <a:r>
              <a:rPr lang="en-US" sz="1900">
                <a:latin typeface="Raleway"/>
              </a:rPr>
              <a:t> Continuation of our relationship building with the major counties/ cities we operate within, while also looking for strategic partnership opportunities. </a:t>
            </a:r>
            <a:endParaRPr lang="en-US" sz="1900" b="1">
              <a:latin typeface="Raleway"/>
            </a:endParaRPr>
          </a:p>
          <a:p>
            <a:pPr marL="742950" lvl="1" indent="-285750">
              <a:lnSpc>
                <a:spcPct val="90000"/>
              </a:lnSpc>
              <a:spcBef>
                <a:spcPts val="500"/>
              </a:spcBef>
              <a:buFont typeface="Courier New,monospace"/>
              <a:buChar char="o"/>
            </a:pPr>
            <a:r>
              <a:rPr lang="en-US" sz="1900" b="1">
                <a:latin typeface="Raleway"/>
              </a:rPr>
              <a:t>State Level: </a:t>
            </a:r>
            <a:r>
              <a:rPr lang="en-US" sz="1900">
                <a:latin typeface="Raleway"/>
              </a:rPr>
              <a:t>2026 is a capital budget year for Ohio, so we foresee some engagement in that process. It will also be a time for us to engage with legislators for a variety of educational opportunities (site visits, </a:t>
            </a:r>
            <a:r>
              <a:rPr lang="en-US" sz="1900" err="1">
                <a:latin typeface="Raleway"/>
              </a:rPr>
              <a:t>OhioRise</a:t>
            </a:r>
            <a:r>
              <a:rPr lang="en-US" sz="1900">
                <a:latin typeface="Raleway"/>
              </a:rPr>
              <a:t> education, and Medicaid Dental provisions)</a:t>
            </a:r>
          </a:p>
          <a:p>
            <a:pPr marL="742950" lvl="1" indent="-285750">
              <a:lnSpc>
                <a:spcPct val="90000"/>
              </a:lnSpc>
              <a:spcBef>
                <a:spcPts val="500"/>
              </a:spcBef>
              <a:buFont typeface="Courier New,monospace"/>
              <a:buChar char="o"/>
            </a:pPr>
            <a:r>
              <a:rPr lang="en-US" sz="1900" b="1">
                <a:latin typeface="Raleway"/>
              </a:rPr>
              <a:t>Federal Level: </a:t>
            </a:r>
            <a:r>
              <a:rPr lang="en-US" sz="1900">
                <a:latin typeface="Raleway"/>
              </a:rPr>
              <a:t>It still remains unclear what that legislative priorities are for the Congress for the remainder of this year and next. We are currently monitoring the Federal Budget negotiations, and any potential impact that legislation may have on our service lines. Additionally we foresee opportunities to discuss with lawmakers the continued need for an SOC for our DSPs, and continuing the conversation about the critical need for HCBS services </a:t>
            </a:r>
            <a:endParaRPr lang="en-US" sz="1900">
              <a:latin typeface="Raleway"/>
              <a:ea typeface="Calibri" panose="020F0502020204030204"/>
              <a:cs typeface="Calibri" panose="020F0502020204030204"/>
            </a:endParaRPr>
          </a:p>
          <a:p>
            <a:pPr marL="742950" lvl="1" indent="-285750">
              <a:lnSpc>
                <a:spcPct val="90000"/>
              </a:lnSpc>
              <a:spcBef>
                <a:spcPts val="500"/>
              </a:spcBef>
              <a:buFont typeface="Courier New,monospace"/>
              <a:buChar char="o"/>
            </a:pPr>
            <a:r>
              <a:rPr lang="en-US" sz="1900">
                <a:latin typeface="Raleway"/>
                <a:ea typeface="Calibri" panose="020F0502020204030204"/>
                <a:cs typeface="Calibri" panose="020F0502020204030204"/>
              </a:rPr>
              <a:t>With 2026 being a Midterm Election year, this will likely overshadow much of our work at the state and Federal level. With a competitive environment likely both in-state and nationally, our strategy will remain fluid. </a:t>
            </a:r>
          </a:p>
          <a:p>
            <a:pPr marL="742950" lvl="1" indent="-285750">
              <a:lnSpc>
                <a:spcPct val="90000"/>
              </a:lnSpc>
              <a:spcBef>
                <a:spcPts val="500"/>
              </a:spcBef>
              <a:buFont typeface="Courier New,monospace"/>
              <a:buChar char="o"/>
            </a:pPr>
            <a:r>
              <a:rPr lang="en-US" sz="1900">
                <a:latin typeface="Raleway"/>
                <a:ea typeface="Calibri" panose="020F0502020204030204"/>
                <a:cs typeface="Calibri" panose="020F0502020204030204"/>
              </a:rPr>
              <a:t>No set of political conditions lasts forever, and it is critical that this be acknowledged in long term GR planning </a:t>
            </a:r>
          </a:p>
          <a:p>
            <a:pPr marL="742950" lvl="1" indent="-285750">
              <a:lnSpc>
                <a:spcPct val="90000"/>
              </a:lnSpc>
              <a:spcBef>
                <a:spcPts val="500"/>
              </a:spcBef>
              <a:buFont typeface="Courier New,monospace"/>
              <a:buChar char="o"/>
            </a:pPr>
            <a:endParaRPr lang="en-US">
              <a:ea typeface="Calibri"/>
              <a:cs typeface="Calibri"/>
            </a:endParaRPr>
          </a:p>
        </p:txBody>
      </p:sp>
    </p:spTree>
    <p:extLst>
      <p:ext uri="{BB962C8B-B14F-4D97-AF65-F5344CB8AC3E}">
        <p14:creationId xmlns:p14="http://schemas.microsoft.com/office/powerpoint/2010/main" val="105931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8A84-2E1D-8D17-3406-03B15E6FDC3B}"/>
              </a:ext>
            </a:extLst>
          </p:cNvPr>
          <p:cNvSpPr>
            <a:spLocks noGrp="1"/>
          </p:cNvSpPr>
          <p:nvPr>
            <p:ph type="title"/>
          </p:nvPr>
        </p:nvSpPr>
        <p:spPr>
          <a:xfrm>
            <a:off x="248920" y="365125"/>
            <a:ext cx="12039600" cy="1356043"/>
          </a:xfrm>
        </p:spPr>
        <p:txBody>
          <a:bodyPr>
            <a:normAutofit/>
          </a:bodyPr>
          <a:lstStyle/>
          <a:p>
            <a:r>
              <a:rPr lang="en-US" sz="4000">
                <a:latin typeface="Raleway"/>
              </a:rPr>
              <a:t>Boundless Advocates and Grassroots Advocacy </a:t>
            </a:r>
            <a:endParaRPr lang="en-US" sz="4000"/>
          </a:p>
        </p:txBody>
      </p:sp>
      <p:sp>
        <p:nvSpPr>
          <p:cNvPr id="3" name="Content Placeholder 2">
            <a:extLst>
              <a:ext uri="{FF2B5EF4-FFF2-40B4-BE49-F238E27FC236}">
                <a16:creationId xmlns:a16="http://schemas.microsoft.com/office/drawing/2014/main" id="{52A7D392-85DE-B6B4-DBF0-5B78974204F0}"/>
              </a:ext>
            </a:extLst>
          </p:cNvPr>
          <p:cNvSpPr>
            <a:spLocks noGrp="1"/>
          </p:cNvSpPr>
          <p:nvPr>
            <p:ph idx="1"/>
          </p:nvPr>
        </p:nvSpPr>
        <p:spPr>
          <a:xfrm>
            <a:off x="248728" y="2070189"/>
            <a:ext cx="7223185" cy="4588827"/>
          </a:xfrm>
        </p:spPr>
        <p:txBody>
          <a:bodyPr vert="horz" lIns="91440" tIns="45720" rIns="91440" bIns="45720" rtlCol="0" anchor="t">
            <a:normAutofit lnSpcReduction="10000"/>
          </a:bodyPr>
          <a:lstStyle/>
          <a:p>
            <a:pPr marL="457200" indent="-457200">
              <a:buFont typeface="Arial,Sans-Serif" panose="020B0604020202020204" pitchFamily="34" charset="0"/>
            </a:pPr>
            <a:r>
              <a:rPr lang="en-US" sz="1800">
                <a:latin typeface="Raleway"/>
              </a:rPr>
              <a:t>The Boundless Advocates is the grassroots arm of our organizational governmental affairs work</a:t>
            </a:r>
          </a:p>
          <a:p>
            <a:pPr marL="457200" indent="-457200">
              <a:buFont typeface="Arial,Sans-Serif" panose="020B0604020202020204" pitchFamily="34" charset="0"/>
            </a:pPr>
            <a:r>
              <a:rPr lang="en-US" sz="1800">
                <a:latin typeface="Raleway"/>
              </a:rPr>
              <a:t>The group is made up of staff members, family members, individuals served, and other stakeholders </a:t>
            </a:r>
          </a:p>
          <a:p>
            <a:pPr marL="457200" indent="-457200">
              <a:buFont typeface="Arial,Sans-Serif" panose="020B0604020202020204" pitchFamily="34" charset="0"/>
            </a:pPr>
            <a:r>
              <a:rPr lang="en-US" sz="1800">
                <a:latin typeface="Raleway"/>
              </a:rPr>
              <a:t>Our organization receives a significant amount of funds from governmental sources, making the need for engagement with elected leaders critical </a:t>
            </a:r>
          </a:p>
          <a:p>
            <a:pPr marL="457200" indent="-457200">
              <a:buFont typeface="Arial,Sans-Serif" panose="020B0604020202020204" pitchFamily="34" charset="0"/>
            </a:pPr>
            <a:r>
              <a:rPr lang="en-US" sz="1800">
                <a:latin typeface="Raleway"/>
              </a:rPr>
              <a:t>In Ohio, the State Legislature has the sole authority to increase or decrease the rates for the services we provide </a:t>
            </a:r>
          </a:p>
          <a:p>
            <a:pPr marL="457200" indent="-457200">
              <a:buFont typeface="Arial,Sans-Serif" panose="020B0604020202020204" pitchFamily="34" charset="0"/>
            </a:pPr>
            <a:r>
              <a:rPr lang="en-US" sz="1800">
                <a:latin typeface="Raleway"/>
              </a:rPr>
              <a:t>It makes a difference when elected leaders hear from their own constituents </a:t>
            </a:r>
          </a:p>
          <a:p>
            <a:pPr marL="457200" indent="-457200">
              <a:buFont typeface="Arial,Sans-Serif" panose="020B0604020202020204" pitchFamily="34" charset="0"/>
            </a:pPr>
            <a:r>
              <a:rPr lang="en-US" sz="1800">
                <a:latin typeface="Raleway"/>
              </a:rPr>
              <a:t>Current our 142 advocates engage in activities including letter writing, testimony, and post card writing at the state and federal level</a:t>
            </a:r>
          </a:p>
          <a:p>
            <a:pPr marL="457200" indent="-457200">
              <a:buFont typeface="Arial,Sans-Serif" panose="020B0604020202020204" pitchFamily="34" charset="0"/>
            </a:pPr>
            <a:r>
              <a:rPr lang="en-US" sz="1800">
                <a:latin typeface="Raleway"/>
              </a:rPr>
              <a:t>Since the beginning of this year, this group has generated nearly 500 touchpoints with elected leaders</a:t>
            </a:r>
            <a:endParaRPr lang="en-US"/>
          </a:p>
        </p:txBody>
      </p:sp>
      <p:pic>
        <p:nvPicPr>
          <p:cNvPr id="5" name="Content Placeholder 8" descr="A logo with orange and blue letters&#10;&#10;Description automatically generated">
            <a:extLst>
              <a:ext uri="{FF2B5EF4-FFF2-40B4-BE49-F238E27FC236}">
                <a16:creationId xmlns:a16="http://schemas.microsoft.com/office/drawing/2014/main" id="{C90DEC4D-107C-B4FD-0B00-4A222BC63185}"/>
              </a:ext>
            </a:extLst>
          </p:cNvPr>
          <p:cNvPicPr>
            <a:picLocks noChangeAspect="1"/>
          </p:cNvPicPr>
          <p:nvPr/>
        </p:nvPicPr>
        <p:blipFill>
          <a:blip r:embed="rId2"/>
          <a:srcRect l="3398" t="34517" r="1133" b="32990"/>
          <a:stretch>
            <a:fillRect/>
          </a:stretch>
        </p:blipFill>
        <p:spPr>
          <a:xfrm>
            <a:off x="7702852" y="3424411"/>
            <a:ext cx="4268115" cy="1331189"/>
          </a:xfrm>
          <a:prstGeom prst="rect">
            <a:avLst/>
          </a:prstGeom>
        </p:spPr>
      </p:pic>
    </p:spTree>
    <p:extLst>
      <p:ext uri="{BB962C8B-B14F-4D97-AF65-F5344CB8AC3E}">
        <p14:creationId xmlns:p14="http://schemas.microsoft.com/office/powerpoint/2010/main" val="639922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826B9-0681-1C74-390B-CF911A278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982F3-E3DE-E5FF-3D42-810DCC3CE543}"/>
              </a:ext>
            </a:extLst>
          </p:cNvPr>
          <p:cNvSpPr>
            <a:spLocks noGrp="1"/>
          </p:cNvSpPr>
          <p:nvPr>
            <p:ph type="title"/>
          </p:nvPr>
        </p:nvSpPr>
        <p:spPr>
          <a:xfrm>
            <a:off x="335766" y="365125"/>
            <a:ext cx="12543105" cy="1325563"/>
          </a:xfrm>
        </p:spPr>
        <p:txBody>
          <a:bodyPr>
            <a:normAutofit/>
          </a:bodyPr>
          <a:lstStyle/>
          <a:p>
            <a:r>
              <a:rPr lang="en-US" sz="4000">
                <a:latin typeface="Raleway"/>
              </a:rPr>
              <a:t>Policy Goals- Looking Ahead: 2026 and Beyond </a:t>
            </a:r>
            <a:endParaRPr lang="en-US" sz="4000"/>
          </a:p>
        </p:txBody>
      </p:sp>
      <p:sp>
        <p:nvSpPr>
          <p:cNvPr id="7" name="TextBox 6">
            <a:extLst>
              <a:ext uri="{FF2B5EF4-FFF2-40B4-BE49-F238E27FC236}">
                <a16:creationId xmlns:a16="http://schemas.microsoft.com/office/drawing/2014/main" id="{AFCB7C7E-3F7D-05CE-0B01-9DC5AA7CB2D1}"/>
              </a:ext>
            </a:extLst>
          </p:cNvPr>
          <p:cNvSpPr txBox="1"/>
          <p:nvPr/>
        </p:nvSpPr>
        <p:spPr>
          <a:xfrm>
            <a:off x="335369" y="1970009"/>
            <a:ext cx="10734260" cy="5135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nSpc>
                <a:spcPct val="90000"/>
              </a:lnSpc>
              <a:spcBef>
                <a:spcPts val="500"/>
              </a:spcBef>
              <a:buFont typeface="Courier New,monospace"/>
              <a:buChar char="o"/>
            </a:pPr>
            <a:r>
              <a:rPr lang="en-US" sz="1900" b="1">
                <a:latin typeface="Raleway"/>
              </a:rPr>
              <a:t>Local Level:</a:t>
            </a:r>
            <a:r>
              <a:rPr lang="en-US" sz="1900">
                <a:latin typeface="Raleway"/>
              </a:rPr>
              <a:t> Continuation of our relationship building with the major counties/ cities we operate within, while also looking for strategic partnership opportunities. </a:t>
            </a:r>
            <a:endParaRPr lang="en-US" sz="1900" b="1">
              <a:latin typeface="Raleway"/>
            </a:endParaRPr>
          </a:p>
          <a:p>
            <a:pPr marL="742950" lvl="1" indent="-285750">
              <a:lnSpc>
                <a:spcPct val="90000"/>
              </a:lnSpc>
              <a:spcBef>
                <a:spcPts val="500"/>
              </a:spcBef>
              <a:buFont typeface="Courier New,monospace"/>
              <a:buChar char="o"/>
            </a:pPr>
            <a:r>
              <a:rPr lang="en-US" sz="1900" b="1">
                <a:latin typeface="Raleway"/>
              </a:rPr>
              <a:t>State Level: </a:t>
            </a:r>
            <a:r>
              <a:rPr lang="en-US" sz="1900">
                <a:latin typeface="Raleway"/>
              </a:rPr>
              <a:t>2026 is a capital budget year for Ohio, so we foresee some engagement in that process. It will also be a time for us to engage with legislators for a variety of educational opportunities (site visits, </a:t>
            </a:r>
            <a:r>
              <a:rPr lang="en-US" sz="1900" err="1">
                <a:latin typeface="Raleway"/>
              </a:rPr>
              <a:t>OhioRise</a:t>
            </a:r>
            <a:r>
              <a:rPr lang="en-US" sz="1900">
                <a:latin typeface="Raleway"/>
              </a:rPr>
              <a:t> education, and Medicaid Dental provisions)</a:t>
            </a:r>
          </a:p>
          <a:p>
            <a:pPr marL="742950" lvl="1" indent="-285750">
              <a:lnSpc>
                <a:spcPct val="90000"/>
              </a:lnSpc>
              <a:spcBef>
                <a:spcPts val="500"/>
              </a:spcBef>
              <a:buFont typeface="Courier New,monospace"/>
              <a:buChar char="o"/>
            </a:pPr>
            <a:r>
              <a:rPr lang="en-US" sz="1900" b="1">
                <a:latin typeface="Raleway"/>
              </a:rPr>
              <a:t>Federal Level: </a:t>
            </a:r>
            <a:r>
              <a:rPr lang="en-US" sz="1900">
                <a:latin typeface="Raleway"/>
              </a:rPr>
              <a:t>It still remains unclear what that legislative priorities are for the Congress for the remainder of this year and next. We are currently monitoring the Federal Budget negotiations, and any potential impact that legislation may have on our service lines. Additionally we foresee opportunities to discuss with lawmakers the continued need for an SOC for our DSPs, and continuing the conversation about the critical need for HCBS services </a:t>
            </a:r>
            <a:endParaRPr lang="en-US" sz="1900">
              <a:latin typeface="Raleway"/>
              <a:ea typeface="Calibri" panose="020F0502020204030204"/>
              <a:cs typeface="Calibri" panose="020F0502020204030204"/>
            </a:endParaRPr>
          </a:p>
          <a:p>
            <a:pPr marL="742950" lvl="1" indent="-285750">
              <a:lnSpc>
                <a:spcPct val="90000"/>
              </a:lnSpc>
              <a:spcBef>
                <a:spcPts val="500"/>
              </a:spcBef>
              <a:buFont typeface="Courier New,monospace"/>
              <a:buChar char="o"/>
            </a:pPr>
            <a:r>
              <a:rPr lang="en-US" sz="1900">
                <a:latin typeface="Raleway"/>
                <a:ea typeface="Calibri" panose="020F0502020204030204"/>
                <a:cs typeface="Calibri" panose="020F0502020204030204"/>
              </a:rPr>
              <a:t>With 2026 being a Midterm Election year, this will likely overshadow much of our work at the state and Federal level. With a competitive environment likely both in-state and nationally, our strategy will remain fluid. </a:t>
            </a:r>
          </a:p>
          <a:p>
            <a:pPr marL="742950" lvl="1" indent="-285750">
              <a:lnSpc>
                <a:spcPct val="90000"/>
              </a:lnSpc>
              <a:spcBef>
                <a:spcPts val="500"/>
              </a:spcBef>
              <a:buFont typeface="Courier New,monospace"/>
              <a:buChar char="o"/>
            </a:pPr>
            <a:r>
              <a:rPr lang="en-US" sz="1900">
                <a:latin typeface="Raleway"/>
                <a:ea typeface="Calibri" panose="020F0502020204030204"/>
                <a:cs typeface="Calibri" panose="020F0502020204030204"/>
              </a:rPr>
              <a:t>No set of political conditions lasts forever, and it is critical that this be acknowledged in long term GR planning </a:t>
            </a:r>
          </a:p>
          <a:p>
            <a:pPr marL="742950" lvl="1" indent="-285750">
              <a:lnSpc>
                <a:spcPct val="90000"/>
              </a:lnSpc>
              <a:spcBef>
                <a:spcPts val="500"/>
              </a:spcBef>
              <a:buFont typeface="Courier New,monospace"/>
              <a:buChar char="o"/>
            </a:pPr>
            <a:endParaRPr lang="en-US">
              <a:ea typeface="Calibri"/>
              <a:cs typeface="Calibri"/>
            </a:endParaRPr>
          </a:p>
        </p:txBody>
      </p:sp>
    </p:spTree>
    <p:extLst>
      <p:ext uri="{BB962C8B-B14F-4D97-AF65-F5344CB8AC3E}">
        <p14:creationId xmlns:p14="http://schemas.microsoft.com/office/powerpoint/2010/main" val="416967760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DBAA9"/>
      </a:accent1>
      <a:accent2>
        <a:srgbClr val="FFA300"/>
      </a:accent2>
      <a:accent3>
        <a:srgbClr val="4F758B"/>
      </a:accent3>
      <a:accent4>
        <a:srgbClr val="EFDF00"/>
      </a:accent4>
      <a:accent5>
        <a:srgbClr val="FF6900"/>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de1b48-8b6e-4a08-b7a0-9b1c0ed83cd3" xsi:nil="true"/>
    <TaxCatchAll xmlns="bd120821-af33-4b6c-b08c-baca9b4364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A63540B89C5F4796D06BF80FEC8C93" ma:contentTypeVersion="51" ma:contentTypeDescription="Create a new document." ma:contentTypeScope="" ma:versionID="ab567c8ebf7c4eb9ad5c5b0f3fc15de3">
  <xsd:schema xmlns:xsd="http://www.w3.org/2001/XMLSchema" xmlns:xs="http://www.w3.org/2001/XMLSchema" xmlns:p="http://schemas.microsoft.com/office/2006/metadata/properties" xmlns:ns2="31de1b48-8b6e-4a08-b7a0-9b1c0ed83cd3" xmlns:ns3="bd120821-af33-4b6c-b08c-baca9b4364dd" targetNamespace="http://schemas.microsoft.com/office/2006/metadata/properties" ma:root="true" ma:fieldsID="915cd5d656729ca425c6f4340d501f30" ns2:_="" ns3:_="">
    <xsd:import namespace="31de1b48-8b6e-4a08-b7a0-9b1c0ed83cd3"/>
    <xsd:import namespace="bd120821-af33-4b6c-b08c-baca9b436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3:TaxCatchAll"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de1b48-8b6e-4a08-b7a0-9b1c0ed83c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7"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120821-af33-4b6c-b08c-baca9b4364d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444cfa0-1935-46b9-afce-715c2ac271a8}" ma:internalName="TaxCatchAll" ma:showField="CatchAllData" ma:web="bd120821-af33-4b6c-b08c-baca9b436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F2A366-34D3-4C9C-BE43-899F7EA5D277}">
  <ds:schemaRefs>
    <ds:schemaRef ds:uri="1a4a1340-b225-4be8-8e51-aa00317ca5bb"/>
    <ds:schemaRef ds:uri="31de1b48-8b6e-4a08-b7a0-9b1c0ed83cd3"/>
    <ds:schemaRef ds:uri="5812de63-6ca4-434e-9480-ebc2991eeacd"/>
    <ds:schemaRef ds:uri="bd120821-af33-4b6c-b08c-baca9b4364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9C9917-C40D-40C0-B29D-5513C4C11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de1b48-8b6e-4a08-b7a0-9b1c0ed83cd3"/>
    <ds:schemaRef ds:uri="bd120821-af33-4b6c-b08c-baca9b4364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4F6014-45B2-4E9E-9EF6-114485E5DB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1</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vt:lpstr>
      <vt:lpstr>About I Am Boundless Inc. </vt:lpstr>
      <vt:lpstr>About the Boundless GR Team </vt:lpstr>
      <vt:lpstr>Why Engage in Governmental Relations Work? </vt:lpstr>
      <vt:lpstr>Organizational GR Philosophy </vt:lpstr>
      <vt:lpstr>Policy Goals and Accomplishments: 2025 </vt:lpstr>
      <vt:lpstr>Policy Goals- Looking Ahead: 2026 and Beyond </vt:lpstr>
      <vt:lpstr>Boundless Advocates and Grassroots Advocacy </vt:lpstr>
      <vt:lpstr>Policy Goals- Looking Ahead: 2026 and Beyond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Powell</dc:creator>
  <cp:revision>41</cp:revision>
  <dcterms:created xsi:type="dcterms:W3CDTF">2018-11-14T20:26:34Z</dcterms:created>
  <dcterms:modified xsi:type="dcterms:W3CDTF">2025-11-05T20:47:52Z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0x010100F1A63540B89C5F4796D06BF80FEC8C93</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Order">
    <vt:r8>55859400</vt:r8>
  </property>
  <property fmtid="{D5CDD505-2E9C-101B-9397-08002B2CF9AE}" pid="8" name="_ExtendedDescription">
    <vt:lpwstr/>
  </property>
  <property fmtid="{D5CDD505-2E9C-101B-9397-08002B2CF9AE}" pid="9" name="MediaServiceImageTags">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